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3" r:id="rId2"/>
    <p:sldId id="325" r:id="rId3"/>
    <p:sldId id="291" r:id="rId4"/>
    <p:sldId id="324" r:id="rId5"/>
    <p:sldId id="313" r:id="rId6"/>
    <p:sldId id="318" r:id="rId7"/>
    <p:sldId id="294" r:id="rId8"/>
    <p:sldId id="306" r:id="rId9"/>
    <p:sldId id="286" r:id="rId10"/>
    <p:sldId id="31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énes CSALA" initials="DC" lastIdx="1" clrIdx="0">
    <p:extLst>
      <p:ext uri="{19B8F6BF-5375-455C-9EA6-DF929625EA0E}">
        <p15:presenceInfo xmlns:p15="http://schemas.microsoft.com/office/powerpoint/2012/main" userId="f3f680a857a6f2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D1E"/>
    <a:srgbClr val="FE0100"/>
    <a:srgbClr val="426790"/>
    <a:srgbClr val="0A0A0A"/>
    <a:srgbClr val="DEDEDE"/>
    <a:srgbClr val="E6E6E6"/>
    <a:srgbClr val="FAF9FF"/>
    <a:srgbClr val="F3F3FF"/>
    <a:srgbClr val="2C2C2B"/>
    <a:srgbClr val="2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24A8F-422B-4B6A-A102-C9311DF0A291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6B3B1-737D-4AD0-8894-77A8A19B4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23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6D60-129F-4B77-9DF7-74D9565F4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49FC3-4429-44E5-B60B-AFFEA6211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254B-D6CD-4B1A-A8DE-68C21FE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699B2-5C8C-4602-A6AE-018306B8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22B72-A50F-48C5-BB71-48564437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AE75-537D-4128-AFB9-A1D425A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6EB56-89EE-4855-9F10-53084F002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EA37-3192-465E-BB94-C3414FC2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9E813-ADBF-4B29-9FE1-9BBDC15D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FD7D-0ECB-42DE-B678-3AC9586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8CBD0-795A-43B6-B8FA-393B7BF1F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A5CDF-7747-4956-938F-68CB68BAF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2C813-7878-4C9B-95D5-462A315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1BD8-F4F9-4DCD-A1FC-719B0B27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0C18-0A3E-461A-9539-2EC3B98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5ACB-699D-4A2F-B815-CECF4593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45E-F43E-426E-8B2E-D8EE3B9F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05C5-A225-4245-A8A5-AC405531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70DFE-CE8A-4491-A398-7A6F1156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DFA-D9CC-42AE-BC2B-933F4A69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E5B6-51B1-43BA-AE6A-D5138ADA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33795-1C41-4AE8-9E14-B7CF15A55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30FB9-0CC9-4001-9F9E-1E5CAEE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E6882-14E7-426A-BDF9-E414EB2B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8975D-3318-4B37-A5BF-90F1BEE6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E083-AAC8-4AD0-A14E-9A0C9EC8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EA1CD-12CA-447D-A07D-6C6A7D22C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1822F-A0C3-4F21-B7FC-F15C0F8CC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4CDB4-ED6E-447F-A163-8C8552C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AF415-B4B0-482E-BF3B-EF0C204B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C791D-47BA-46FC-8D79-D4FA54D3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6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1336-7F27-4852-8C66-F32A8C90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7A9E-F0B2-45BF-AB34-B6D8BCB6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1BD6-0EB6-423A-B653-536559F6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F70DD-AD10-41BA-B0C5-A20453076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BC6DE-0FED-4472-B6B6-478275C9D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29437-CC5A-495A-824C-EB729FB6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24630-3AD5-476A-99AF-23352EEB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2C63A-B9C0-4B6C-90FB-3AA2FAC7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172E-8ADE-4D49-B311-F58B7831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DC974-615E-46CC-9803-BC57EFE3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305FA-5F34-4397-8D3F-1D6A66EB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26D78-81FF-4D69-A1BB-5366BED9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D36DB-5A74-4261-A1BD-CE51B4F9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DDDCD-9113-48BF-A76A-457D6E27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A00F5-3187-40F2-BB35-948F30D7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3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84B8-9541-4F85-9018-730056D8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2E48-D6A1-4C42-86C9-B0BAB94F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D60D8-7E78-4CC1-A71D-42B05B0D8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DB4FB-D5C5-4949-8DDD-39477C14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A0A1A-5DFA-4053-8CE9-A9E26503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F24DA-1B23-410E-9E76-971FCFEF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0E02-8A94-43E2-B8C9-006A119C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5882F-51AA-4DF9-8841-12FD808F0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BA655-F32A-4F32-B6F0-A629A8843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8036D-4C7E-43F8-8816-ADB1759E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78676-3443-4825-A26C-1E2D8822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EF602-8E51-4570-BEC6-2EA398ED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3723B-FCB0-4099-BDD6-545FBC97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4A4C-A53D-4FAE-B589-64F6E3A3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8A94-AF8B-4F97-926E-33F28B48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8E0FF-2D50-4C17-A871-A3C9A189B84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6252-B82B-4F55-9D69-96F8E9BE6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3BCC-CEB0-4F76-827B-5F17E7A2F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F8CD09-5FFA-422B-9DE7-3F17F3C739E1}"/>
              </a:ext>
            </a:extLst>
          </p:cNvPr>
          <p:cNvSpPr txBox="1"/>
          <p:nvPr/>
        </p:nvSpPr>
        <p:spPr>
          <a:xfrm>
            <a:off x="2325607" y="2073817"/>
            <a:ext cx="9390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6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székel</a:t>
            </a:r>
            <a:r>
              <a:rPr lang="hu-HU" sz="124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y</a:t>
            </a:r>
            <a:r>
              <a:rPr lang="en-GB" sz="12600" b="1" dirty="0">
                <a:ln>
                  <a:solidFill>
                    <a:schemeClr val="tx1"/>
                  </a:solidFill>
                </a:ln>
                <a:latin typeface="Bahnschrift" panose="020B0502040204020203" pitchFamily="34" charset="0"/>
              </a:rPr>
              <a:t>data</a:t>
            </a:r>
            <a:endParaRPr lang="en-US" sz="12600" b="1" dirty="0">
              <a:ln>
                <a:solidFill>
                  <a:schemeClr val="tx1"/>
                </a:solidFill>
              </a:ln>
              <a:latin typeface="Bahnschrift" panose="020B0502040204020203" pitchFamily="34" charset="0"/>
            </a:endParaRPr>
          </a:p>
        </p:txBody>
      </p:sp>
      <p:pic>
        <p:nvPicPr>
          <p:cNvPr id="13" name="Graphic 12" descr="Snowflake">
            <a:extLst>
              <a:ext uri="{FF2B5EF4-FFF2-40B4-BE49-F238E27FC236}">
                <a16:creationId xmlns:a16="http://schemas.microsoft.com/office/drawing/2014/main" id="{089F0FCD-74A5-49FD-AAD6-A6C18808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9" t="9739" r="9739" b="9739"/>
          <a:stretch/>
        </p:blipFill>
        <p:spPr>
          <a:xfrm>
            <a:off x="676727" y="2163679"/>
            <a:ext cx="2210130" cy="22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3192" y="3208441"/>
            <a:ext cx="3568656" cy="364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300888" y="2739769"/>
            <a:ext cx="3996942" cy="1055529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999896" y="1969763"/>
            <a:ext cx="34817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Szil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ágyi Levente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Co-Founder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The House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C0075C-7A92-4D60-8952-8F21FD437369}"/>
              </a:ext>
            </a:extLst>
          </p:cNvPr>
          <p:cNvSpPr/>
          <p:nvPr/>
        </p:nvSpPr>
        <p:spPr>
          <a:xfrm rot="16200000">
            <a:off x="6707147" y="4930294"/>
            <a:ext cx="3996942" cy="1055529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-71" r="9453" b="71"/>
          <a:stretch/>
        </p:blipFill>
        <p:spPr>
          <a:xfrm>
            <a:off x="1764480" y="-71452"/>
            <a:ext cx="7967446" cy="6991013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867F6546-983D-4143-8FB2-E4217F705CFD}"/>
              </a:ext>
            </a:extLst>
          </p:cNvPr>
          <p:cNvSpPr/>
          <p:nvPr/>
        </p:nvSpPr>
        <p:spPr>
          <a:xfrm>
            <a:off x="3001080" y="-71452"/>
            <a:ext cx="6739128" cy="1992476"/>
          </a:xfrm>
          <a:prstGeom prst="parallelogram">
            <a:avLst>
              <a:gd name="adj" fmla="val 25656"/>
            </a:avLst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7EC705-B328-42F3-9CEB-DD8F229BB0A1}"/>
              </a:ext>
            </a:extLst>
          </p:cNvPr>
          <p:cNvSpPr txBox="1"/>
          <p:nvPr/>
        </p:nvSpPr>
        <p:spPr>
          <a:xfrm>
            <a:off x="3608191" y="323854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Ne </a:t>
            </a:r>
            <a:r>
              <a:rPr lang="es-ES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húzd</a:t>
            </a:r>
            <a:r>
              <a:rPr lang="es-ES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el a </a:t>
            </a:r>
            <a:r>
              <a:rPr lang="es-ES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Csíkot</a:t>
            </a:r>
            <a:r>
              <a:rPr lang="es-ES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!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D0B252F-E710-4AD4-B9E8-E47ED8E7200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5" t="1840" r="-2268" b="-3283"/>
          <a:stretch/>
        </p:blipFill>
        <p:spPr>
          <a:xfrm>
            <a:off x="3931152" y="4728754"/>
            <a:ext cx="2341202" cy="230930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</p:spTree>
    <p:extLst>
      <p:ext uri="{BB962C8B-B14F-4D97-AF65-F5344CB8AC3E}">
        <p14:creationId xmlns:p14="http://schemas.microsoft.com/office/powerpoint/2010/main" val="137756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0F54FC-904F-450B-9AA5-011B6AEF26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EC687B-794D-40DE-9AC8-E98A3B63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59" y="2585103"/>
            <a:ext cx="8107682" cy="16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1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10246113" y="510525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-921667" y="5046775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-739931" y="-45528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-739931" y="-39680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-834582" y="498829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10159028" y="5046776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534AF-74A3-4DF9-B0C6-A4A7DE13D3C2}"/>
              </a:ext>
            </a:extLst>
          </p:cNvPr>
          <p:cNvGrpSpPr/>
          <p:nvPr/>
        </p:nvGrpSpPr>
        <p:grpSpPr>
          <a:xfrm>
            <a:off x="264622" y="2324985"/>
            <a:ext cx="11756182" cy="2912185"/>
            <a:chOff x="261452" y="1782150"/>
            <a:chExt cx="11756182" cy="29121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EAEDBA-9BFD-4BD8-ACD0-76749C152DDF}"/>
                </a:ext>
              </a:extLst>
            </p:cNvPr>
            <p:cNvSpPr txBox="1"/>
            <p:nvPr/>
          </p:nvSpPr>
          <p:spPr>
            <a:xfrm>
              <a:off x="261452" y="2307268"/>
              <a:ext cx="117561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60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en-GB" sz="60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ro-RO" sz="60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. </a:t>
              </a:r>
              <a:r>
                <a:rPr lang="hu-HU" sz="60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adatvizualizációs</a:t>
              </a:r>
              <a:br>
                <a:rPr lang="hu-HU" sz="60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</a:br>
              <a:r>
                <a:rPr lang="hu-HU" sz="60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verseny – élő döntő</a:t>
              </a:r>
            </a:p>
          </p:txBody>
        </p:sp>
        <p:pic>
          <p:nvPicPr>
            <p:cNvPr id="37" name="Graphic 36" descr="Lecturer">
              <a:extLst>
                <a:ext uri="{FF2B5EF4-FFF2-40B4-BE49-F238E27FC236}">
                  <a16:creationId xmlns:a16="http://schemas.microsoft.com/office/drawing/2014/main" id="{D644C7B3-84CB-4571-9ACB-141BE91F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1020" y="2501063"/>
              <a:ext cx="1488775" cy="1488775"/>
            </a:xfrm>
            <a:prstGeom prst="rect">
              <a:avLst/>
            </a:prstGeom>
          </p:spPr>
        </p:pic>
        <p:pic>
          <p:nvPicPr>
            <p:cNvPr id="38" name="Graphic 37" descr="Bar chart">
              <a:extLst>
                <a:ext uri="{FF2B5EF4-FFF2-40B4-BE49-F238E27FC236}">
                  <a16:creationId xmlns:a16="http://schemas.microsoft.com/office/drawing/2014/main" id="{41F23D77-FCA2-42B2-A7D9-049E09F4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31" y="2439174"/>
              <a:ext cx="1736124" cy="173612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982B89-8415-40F4-BBA7-BF115701AEE3}"/>
                </a:ext>
              </a:extLst>
            </p:cNvPr>
            <p:cNvSpPr/>
            <p:nvPr/>
          </p:nvSpPr>
          <p:spPr>
            <a:xfrm rot="16200000" flipH="1">
              <a:off x="6121543" y="2177441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428EF3-6E9A-4747-B677-767EAEAC54C2}"/>
                </a:ext>
              </a:extLst>
            </p:cNvPr>
            <p:cNvSpPr/>
            <p:nvPr/>
          </p:nvSpPr>
          <p:spPr>
            <a:xfrm rot="16200000" flipH="1">
              <a:off x="6121543" y="-698744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253" y="663941"/>
            <a:ext cx="4381947" cy="912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DD0D58-8EEC-43D8-8E96-C0729BDF4DAD}"/>
              </a:ext>
            </a:extLst>
          </p:cNvPr>
          <p:cNvGrpSpPr/>
          <p:nvPr/>
        </p:nvGrpSpPr>
        <p:grpSpPr>
          <a:xfrm>
            <a:off x="3521451" y="5640185"/>
            <a:ext cx="5709570" cy="1021209"/>
            <a:chOff x="3521451" y="5381508"/>
            <a:chExt cx="5709570" cy="10212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1E3051-8070-4527-845C-5031463787E1}"/>
                </a:ext>
              </a:extLst>
            </p:cNvPr>
            <p:cNvSpPr txBox="1"/>
            <p:nvPr/>
          </p:nvSpPr>
          <p:spPr>
            <a:xfrm>
              <a:off x="6925958" y="5545467"/>
              <a:ext cx="2217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Kolozsvár</a:t>
              </a:r>
            </a:p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0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20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j</a:t>
              </a:r>
              <a:r>
                <a:rPr lang="en-GB" sz="2400" dirty="0" err="1">
                  <a:solidFill>
                    <a:srgbClr val="426790"/>
                  </a:solidFill>
                  <a:latin typeface="Bahnschrift" panose="020B0502040204020203" pitchFamily="34" charset="0"/>
                </a:rPr>
                <a:t>anu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ár 1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1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</a:p>
          </p:txBody>
        </p:sp>
        <p:pic>
          <p:nvPicPr>
            <p:cNvPr id="47" name="Picture 2" descr="Babeș–Bolyai Tudományegyetem - LOGO">
              <a:extLst>
                <a:ext uri="{FF2B5EF4-FFF2-40B4-BE49-F238E27FC236}">
                  <a16:creationId xmlns:a16="http://schemas.microsoft.com/office/drawing/2014/main" id="{62C68649-B6DA-453F-A538-62C198A74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451" y="5545467"/>
              <a:ext cx="247650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Graphic 47" descr="Marker">
              <a:extLst>
                <a:ext uri="{FF2B5EF4-FFF2-40B4-BE49-F238E27FC236}">
                  <a16:creationId xmlns:a16="http://schemas.microsoft.com/office/drawing/2014/main" id="{C35A6209-8C2D-48E4-9CE4-AD223DDA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8437" y="5381508"/>
              <a:ext cx="592584" cy="59258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18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10246113" y="510525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-921667" y="5046775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-739931" y="-45528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-739931" y="-39680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-834582" y="498829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10159028" y="5046776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534AF-74A3-4DF9-B0C6-A4A7DE13D3C2}"/>
              </a:ext>
            </a:extLst>
          </p:cNvPr>
          <p:cNvGrpSpPr/>
          <p:nvPr/>
        </p:nvGrpSpPr>
        <p:grpSpPr>
          <a:xfrm>
            <a:off x="264622" y="2324985"/>
            <a:ext cx="11756182" cy="2912185"/>
            <a:chOff x="261452" y="1782150"/>
            <a:chExt cx="11756182" cy="29121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EAEDBA-9BFD-4BD8-ACD0-76749C152DDF}"/>
                </a:ext>
              </a:extLst>
            </p:cNvPr>
            <p:cNvSpPr txBox="1"/>
            <p:nvPr/>
          </p:nvSpPr>
          <p:spPr>
            <a:xfrm>
              <a:off x="261452" y="2307268"/>
              <a:ext cx="1175618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en-GB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. erd</a:t>
              </a:r>
              <a:r>
                <a:rPr lang="hu-HU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élyi adatviz</a:t>
              </a:r>
              <a:br>
                <a:rPr lang="hu-HU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</a:br>
              <a:r>
                <a:rPr lang="en-GB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mini-</a:t>
              </a:r>
              <a:r>
                <a:rPr lang="en-GB" sz="5600" b="1" dirty="0" err="1">
                  <a:solidFill>
                    <a:srgbClr val="488E74"/>
                  </a:solidFill>
                  <a:latin typeface="Bahnschrift" panose="020B0502040204020203" pitchFamily="34" charset="0"/>
                </a:rPr>
                <a:t>konferencia</a:t>
              </a:r>
              <a:endParaRPr lang="hu-HU" sz="5600" b="1" dirty="0">
                <a:solidFill>
                  <a:srgbClr val="488E74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7" name="Graphic 36" descr="Lecturer">
              <a:extLst>
                <a:ext uri="{FF2B5EF4-FFF2-40B4-BE49-F238E27FC236}">
                  <a16:creationId xmlns:a16="http://schemas.microsoft.com/office/drawing/2014/main" id="{D644C7B3-84CB-4571-9ACB-141BE91F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1020" y="2501063"/>
              <a:ext cx="1488775" cy="1488775"/>
            </a:xfrm>
            <a:prstGeom prst="rect">
              <a:avLst/>
            </a:prstGeom>
          </p:spPr>
        </p:pic>
        <p:pic>
          <p:nvPicPr>
            <p:cNvPr id="38" name="Graphic 37" descr="Bar chart">
              <a:extLst>
                <a:ext uri="{FF2B5EF4-FFF2-40B4-BE49-F238E27FC236}">
                  <a16:creationId xmlns:a16="http://schemas.microsoft.com/office/drawing/2014/main" id="{41F23D77-FCA2-42B2-A7D9-049E09F4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31" y="2439174"/>
              <a:ext cx="1736124" cy="173612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982B89-8415-40F4-BBA7-BF115701AEE3}"/>
                </a:ext>
              </a:extLst>
            </p:cNvPr>
            <p:cNvSpPr/>
            <p:nvPr/>
          </p:nvSpPr>
          <p:spPr>
            <a:xfrm rot="16200000" flipH="1">
              <a:off x="6121543" y="2177441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428EF3-6E9A-4747-B677-767EAEAC54C2}"/>
                </a:ext>
              </a:extLst>
            </p:cNvPr>
            <p:cNvSpPr/>
            <p:nvPr/>
          </p:nvSpPr>
          <p:spPr>
            <a:xfrm rot="16200000" flipH="1">
              <a:off x="6121543" y="-698744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253" y="663941"/>
            <a:ext cx="4381947" cy="912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DD0D58-8EEC-43D8-8E96-C0729BDF4DAD}"/>
              </a:ext>
            </a:extLst>
          </p:cNvPr>
          <p:cNvGrpSpPr/>
          <p:nvPr/>
        </p:nvGrpSpPr>
        <p:grpSpPr>
          <a:xfrm>
            <a:off x="3521451" y="5640185"/>
            <a:ext cx="5709570" cy="1021209"/>
            <a:chOff x="3521451" y="5381508"/>
            <a:chExt cx="5709570" cy="10212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1E3051-8070-4527-845C-5031463787E1}"/>
                </a:ext>
              </a:extLst>
            </p:cNvPr>
            <p:cNvSpPr txBox="1"/>
            <p:nvPr/>
          </p:nvSpPr>
          <p:spPr>
            <a:xfrm>
              <a:off x="6925958" y="5545467"/>
              <a:ext cx="2217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Kolozsvár</a:t>
              </a:r>
            </a:p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0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20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j</a:t>
              </a:r>
              <a:r>
                <a:rPr lang="en-GB" sz="2400" dirty="0" err="1">
                  <a:solidFill>
                    <a:srgbClr val="426790"/>
                  </a:solidFill>
                  <a:latin typeface="Bahnschrift" panose="020B0502040204020203" pitchFamily="34" charset="0"/>
                </a:rPr>
                <a:t>anu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ár 1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1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</a:p>
          </p:txBody>
        </p:sp>
        <p:pic>
          <p:nvPicPr>
            <p:cNvPr id="47" name="Picture 2" descr="Babeș–Bolyai Tudományegyetem - LOGO">
              <a:extLst>
                <a:ext uri="{FF2B5EF4-FFF2-40B4-BE49-F238E27FC236}">
                  <a16:creationId xmlns:a16="http://schemas.microsoft.com/office/drawing/2014/main" id="{62C68649-B6DA-453F-A538-62C198A74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451" y="5545467"/>
              <a:ext cx="247650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Graphic 47" descr="Marker">
              <a:extLst>
                <a:ext uri="{FF2B5EF4-FFF2-40B4-BE49-F238E27FC236}">
                  <a16:creationId xmlns:a16="http://schemas.microsoft.com/office/drawing/2014/main" id="{C35A6209-8C2D-48E4-9CE4-AD223DDA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8437" y="5381508"/>
              <a:ext cx="592584" cy="59258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83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 rot="5400000">
            <a:off x="5788521" y="2690659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53911" y="2971959"/>
            <a:ext cx="5694218" cy="11853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A8A9AC-989D-45D3-9DCF-36B2433C05BD}"/>
              </a:ext>
            </a:extLst>
          </p:cNvPr>
          <p:cNvGrpSpPr/>
          <p:nvPr/>
        </p:nvGrpSpPr>
        <p:grpSpPr>
          <a:xfrm rot="5400000">
            <a:off x="-42015" y="2690659"/>
            <a:ext cx="3824814" cy="1476683"/>
            <a:chOff x="6133264" y="325482"/>
            <a:chExt cx="3824814" cy="1476683"/>
          </a:xfrm>
        </p:grpSpPr>
        <p:pic>
          <p:nvPicPr>
            <p:cNvPr id="12" name="Picture 2" descr="https://econ.ubbcluj.ro/img/logo.png">
              <a:extLst>
                <a:ext uri="{FF2B5EF4-FFF2-40B4-BE49-F238E27FC236}">
                  <a16:creationId xmlns:a16="http://schemas.microsoft.com/office/drawing/2014/main" id="{DA0997CA-DA55-45B0-8102-CDA61C64FA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2B03F6-C17D-4D82-AD30-E8884469BA26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3E3BCF1-A562-47A6-815E-0205C50A2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23375" y="2971959"/>
            <a:ext cx="5694218" cy="11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935712" y="3311545"/>
            <a:ext cx="55391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P</a:t>
            </a:r>
            <a:r>
              <a:rPr lang="hu-HU" sz="166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óló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1" y="342432"/>
            <a:ext cx="10967852" cy="2283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4E6E9-FB3E-4C46-B9EC-2931B8D34125}"/>
              </a:ext>
            </a:extLst>
          </p:cNvPr>
          <p:cNvSpPr txBox="1"/>
          <p:nvPr/>
        </p:nvSpPr>
        <p:spPr>
          <a:xfrm>
            <a:off x="7353928" y="3065324"/>
            <a:ext cx="41374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</a:rPr>
              <a:t>40 RON</a:t>
            </a:r>
          </a:p>
          <a:p>
            <a:r>
              <a:rPr lang="en-US" sz="66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</a:rPr>
              <a:t>3000 HUF</a:t>
            </a:r>
          </a:p>
          <a:p>
            <a:r>
              <a:rPr lang="en-US" sz="66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</a:rPr>
              <a:t>10 EUR</a:t>
            </a:r>
            <a:endParaRPr lang="hu-HU" sz="6600" dirty="0">
              <a:ln>
                <a:solidFill>
                  <a:sysClr val="windowText" lastClr="000000"/>
                </a:solidFill>
              </a:ln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8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https://scontent-lhr3-1.xx.fbcdn.net/v/t1.15752-9/p1080x2048/79869009_451897682189757_714493270255730688_n.jpg?_nc_cat=104&amp;_nc_ohc=K06ZQ-rMPikAQnY_tFwiFg8m62HDRL-uF7dTgqVtVccTAJpZN27MIQ3hA&amp;_nc_ht=scontent-lhr3-1.xx&amp;oh=8e492961d48a79404560039c6834dd5e&amp;oe=5E65BD73">
            <a:extLst>
              <a:ext uri="{FF2B5EF4-FFF2-40B4-BE49-F238E27FC236}">
                <a16:creationId xmlns:a16="http://schemas.microsoft.com/office/drawing/2014/main" id="{8761749A-86FE-4506-8D9D-055BDBA02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6"/>
          <a:stretch/>
        </p:blipFill>
        <p:spPr bwMode="auto">
          <a:xfrm>
            <a:off x="7772955" y="2514600"/>
            <a:ext cx="490275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6E630B-F83E-4C19-B684-EF43B9F423CF}"/>
              </a:ext>
            </a:extLst>
          </p:cNvPr>
          <p:cNvSpPr/>
          <p:nvPr/>
        </p:nvSpPr>
        <p:spPr>
          <a:xfrm>
            <a:off x="8195058" y="-12527"/>
            <a:ext cx="3996942" cy="2527125"/>
          </a:xfrm>
          <a:prstGeom prst="rect">
            <a:avLst/>
          </a:prstGeom>
          <a:gradFill flip="none" rotWithShape="1">
            <a:gsLst>
              <a:gs pos="0">
                <a:srgbClr val="F1F2F4"/>
              </a:gs>
              <a:gs pos="100000">
                <a:srgbClr val="E3E7E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2CCE3-6FAD-4E0D-B386-FBD06412A2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71D466-4DEE-450A-B6C3-37AE2DB5D33D}"/>
              </a:ext>
            </a:extLst>
          </p:cNvPr>
          <p:cNvSpPr/>
          <p:nvPr/>
        </p:nvSpPr>
        <p:spPr>
          <a:xfrm flipH="1">
            <a:off x="10058037" y="-360107"/>
            <a:ext cx="2960979" cy="2208030"/>
          </a:xfrm>
          <a:prstGeom prst="rect">
            <a:avLst/>
          </a:prstGeom>
          <a:gradFill flip="none" rotWithShape="1">
            <a:gsLst>
              <a:gs pos="0">
                <a:srgbClr val="EEF0F4">
                  <a:alpha val="0"/>
                </a:srgbClr>
              </a:gs>
              <a:gs pos="41000">
                <a:srgbClr val="EEF0F4">
                  <a:alpha val="0"/>
                </a:srgbClr>
              </a:gs>
              <a:gs pos="78000">
                <a:srgbClr val="EEF0F4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0DFF7C-BCC7-436B-B463-862095EFD6F8}"/>
              </a:ext>
            </a:extLst>
          </p:cNvPr>
          <p:cNvSpPr/>
          <p:nvPr/>
        </p:nvSpPr>
        <p:spPr>
          <a:xfrm>
            <a:off x="8722081" y="1639511"/>
            <a:ext cx="3901440" cy="220938"/>
          </a:xfrm>
          <a:prstGeom prst="rect">
            <a:avLst/>
          </a:prstGeom>
          <a:gradFill flip="none" rotWithShape="1">
            <a:gsLst>
              <a:gs pos="0">
                <a:srgbClr val="F1F2F4"/>
              </a:gs>
              <a:gs pos="100000">
                <a:srgbClr val="E3E7E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29398"/>
          <a:stretch/>
        </p:blipFill>
        <p:spPr>
          <a:xfrm>
            <a:off x="1764479" y="0"/>
            <a:ext cx="7553627" cy="685800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215941" y="1296755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R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étyi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Dorottya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Junior Data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Scientist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teleportHQ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3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3712" y="2839331"/>
            <a:ext cx="4527071" cy="45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8104" y="2823329"/>
            <a:ext cx="3996942" cy="931375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69025" y="1760556"/>
            <a:ext cx="3481758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kely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Barnabás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6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endParaRPr lang="hu-HU" sz="24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1300" b="1" dirty="0">
                <a:solidFill>
                  <a:srgbClr val="426790"/>
                </a:solidFill>
                <a:latin typeface="Bahnschrift" panose="020B0502040204020203" pitchFamily="34" charset="0"/>
              </a:rPr>
              <a:t>Certified Information Privacy Professional</a:t>
            </a:r>
          </a:p>
          <a:p>
            <a:pPr algn="ctr"/>
            <a:r>
              <a:rPr lang="en-GB" sz="1300" b="1" dirty="0">
                <a:solidFill>
                  <a:srgbClr val="426790"/>
                </a:solidFill>
                <a:latin typeface="Bahnschrift" panose="020B0502040204020203" pitchFamily="34" charset="0"/>
              </a:rPr>
              <a:t>Certified Privacy Management Professional</a:t>
            </a:r>
            <a:endParaRPr lang="hu-HU" sz="13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endParaRPr lang="en-US" sz="6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Co-Founder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Cluj Privacy Hub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-16224" r="10026" b="6567"/>
          <a:stretch/>
        </p:blipFill>
        <p:spPr>
          <a:xfrm>
            <a:off x="1764480" y="1"/>
            <a:ext cx="7591700" cy="691448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3235791" y="-26003"/>
            <a:ext cx="6126480" cy="1062900"/>
          </a:xfrm>
          <a:prstGeom prst="parallelogram">
            <a:avLst/>
          </a:prstGeom>
          <a:gradFill>
            <a:gsLst>
              <a:gs pos="0">
                <a:srgbClr val="FAF9FF"/>
              </a:gs>
              <a:gs pos="100000">
                <a:srgbClr val="F3F3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AC5A8-F9B9-4280-A13A-0202FFF90DF8}"/>
              </a:ext>
            </a:extLst>
          </p:cNvPr>
          <p:cNvSpPr txBox="1"/>
          <p:nvPr/>
        </p:nvSpPr>
        <p:spPr>
          <a:xfrm>
            <a:off x="3345167" y="602466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Privacy Engineering –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Szoftverfejlesztés a GDPR korában: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követelmények, stratégiák és jó gyakorlatok 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65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képen a következők lehetnek: 1 személy">
            <a:extLst>
              <a:ext uri="{FF2B5EF4-FFF2-40B4-BE49-F238E27FC236}">
                <a16:creationId xmlns:a16="http://schemas.microsoft.com/office/drawing/2014/main" id="{E44C30D7-91B6-4DCE-89F3-F8C6E227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669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6386</TotalTime>
  <Words>127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Dénes CSALA</dc:creator>
  <cp:lastModifiedBy>Dénes CSALA</cp:lastModifiedBy>
  <cp:revision>143</cp:revision>
  <dcterms:created xsi:type="dcterms:W3CDTF">2018-08-16T05:00:53Z</dcterms:created>
  <dcterms:modified xsi:type="dcterms:W3CDTF">2020-01-10T23:03:25Z</dcterms:modified>
</cp:coreProperties>
</file>